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329" r:id="rId2"/>
    <p:sldId id="305" r:id="rId3"/>
    <p:sldId id="328" r:id="rId4"/>
    <p:sldId id="259" r:id="rId5"/>
    <p:sldId id="260" r:id="rId6"/>
    <p:sldId id="321" r:id="rId7"/>
    <p:sldId id="331" r:id="rId8"/>
    <p:sldId id="261" r:id="rId9"/>
    <p:sldId id="262" r:id="rId10"/>
    <p:sldId id="265" r:id="rId11"/>
    <p:sldId id="266" r:id="rId12"/>
    <p:sldId id="263" r:id="rId13"/>
    <p:sldId id="284" r:id="rId14"/>
    <p:sldId id="332" r:id="rId15"/>
    <p:sldId id="270" r:id="rId16"/>
    <p:sldId id="335" r:id="rId17"/>
    <p:sldId id="340" r:id="rId18"/>
    <p:sldId id="280" r:id="rId19"/>
    <p:sldId id="330" r:id="rId20"/>
    <p:sldId id="344" r:id="rId21"/>
    <p:sldId id="279" r:id="rId22"/>
    <p:sldId id="347" r:id="rId23"/>
    <p:sldId id="349" r:id="rId24"/>
    <p:sldId id="365" r:id="rId25"/>
    <p:sldId id="274" r:id="rId26"/>
    <p:sldId id="350" r:id="rId27"/>
    <p:sldId id="275" r:id="rId28"/>
    <p:sldId id="353" r:id="rId29"/>
    <p:sldId id="352" r:id="rId3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1882"/>
    <a:srgbClr val="080373"/>
    <a:srgbClr val="CC9900"/>
    <a:srgbClr val="66FFCC"/>
    <a:srgbClr val="DF49D4"/>
    <a:srgbClr val="9900FF"/>
    <a:srgbClr val="BC0000"/>
    <a:srgbClr val="30D0F0"/>
    <a:srgbClr val="F58305"/>
    <a:srgbClr val="A545C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</c:strCache>
            </c:strRef>
          </c:tx>
          <c:explosion val="25"/>
          <c:dPt>
            <c:idx val="0"/>
            <c:spPr>
              <a:solidFill>
                <a:srgbClr val="0070C0"/>
              </a:solidFill>
            </c:spPr>
          </c:dPt>
          <c:dPt>
            <c:idx val="1"/>
            <c:spPr>
              <a:solidFill>
                <a:srgbClr val="FF6699"/>
              </a:solidFill>
            </c:spPr>
          </c:dPt>
          <c:dLbls>
            <c:txPr>
              <a:bodyPr/>
              <a:lstStyle/>
              <a:p>
                <a:pPr>
                  <a:defRPr sz="4000"/>
                </a:pPr>
                <a:endParaRPr lang="it-IT"/>
              </a:p>
            </c:txPr>
            <c:showPercent val="1"/>
            <c:showLeaderLines val="1"/>
          </c:dLbls>
          <c:cat>
            <c:strRef>
              <c:f>Foglio1!$A$2:$A$3</c:f>
              <c:strCache>
                <c:ptCount val="2"/>
                <c:pt idx="0">
                  <c:v>MASCHI </c:v>
                </c:pt>
                <c:pt idx="1">
                  <c:v>FEMMINE 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123</c:v>
                </c:pt>
                <c:pt idx="1">
                  <c:v>104</c:v>
                </c:pt>
              </c:numCache>
            </c:numRef>
          </c:val>
        </c:ser>
        <c:dLbls>
          <c:showVal val="1"/>
        </c:dLbls>
      </c:pie3DChart>
    </c:plotArea>
    <c:legend>
      <c:legendPos val="r"/>
      <c:layout/>
      <c:txPr>
        <a:bodyPr/>
        <a:lstStyle/>
        <a:p>
          <a:pPr>
            <a:defRPr sz="2400"/>
          </a:pPr>
          <a:endParaRPr lang="it-IT"/>
        </a:p>
      </c:txPr>
    </c:legend>
    <c:plotVisOnly val="1"/>
    <c:dispBlanksAs val="zero"/>
  </c:chart>
  <c:spPr>
    <a:solidFill>
      <a:schemeClr val="lt1"/>
    </a:solidFill>
    <a:ln w="25400" cap="flat" cmpd="sng" algn="ctr">
      <a:solidFill>
        <a:schemeClr val="dk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it-IT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739766A1-4879-41FD-9416-9E42E8A59D0D}" type="datetimeFigureOut">
              <a:rPr lang="it-IT" smtClean="0"/>
              <a:pPr/>
              <a:t>01/06/2013</a:t>
            </a:fld>
            <a:endParaRPr lang="it-IT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3B6D004F-7D0B-4603-93CE-7C2F4DC80CD9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66A1-4879-41FD-9416-9E42E8A59D0D}" type="datetimeFigureOut">
              <a:rPr lang="it-IT" smtClean="0"/>
              <a:pPr/>
              <a:t>01/06/2013</a:t>
            </a:fld>
            <a:endParaRPr lang="it-IT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6D004F-7D0B-4603-93CE-7C2F4DC80CD9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739766A1-4879-41FD-9416-9E42E8A59D0D}" type="datetimeFigureOut">
              <a:rPr lang="it-IT" smtClean="0"/>
              <a:pPr/>
              <a:t>01/06/2013</a:t>
            </a:fld>
            <a:endParaRPr lang="it-IT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3B6D004F-7D0B-4603-93CE-7C2F4DC80CD9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it-IT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66A1-4879-41FD-9416-9E42E8A59D0D}" type="datetimeFigureOut">
              <a:rPr lang="it-IT" smtClean="0"/>
              <a:pPr/>
              <a:t>01/06/2013</a:t>
            </a:fld>
            <a:endParaRPr lang="it-IT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6D004F-7D0B-4603-93CE-7C2F4DC80CD9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66A1-4879-41FD-9416-9E42E8A59D0D}" type="datetimeFigureOut">
              <a:rPr lang="it-IT" smtClean="0"/>
              <a:pPr/>
              <a:t>01/06/2013</a:t>
            </a:fld>
            <a:endParaRPr lang="it-IT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6D004F-7D0B-4603-93CE-7C2F4DC80CD9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66A1-4879-41FD-9416-9E42E8A59D0D}" type="datetimeFigureOut">
              <a:rPr lang="it-IT" smtClean="0"/>
              <a:pPr/>
              <a:t>01/06/2013</a:t>
            </a:fld>
            <a:endParaRPr lang="it-I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6D004F-7D0B-4603-93CE-7C2F4DC80CD9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66A1-4879-41FD-9416-9E42E8A59D0D}" type="datetimeFigureOut">
              <a:rPr lang="it-IT" smtClean="0"/>
              <a:pPr/>
              <a:t>01/06/2013</a:t>
            </a:fld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6D004F-7D0B-4603-93CE-7C2F4DC80CD9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66A1-4879-41FD-9416-9E42E8A59D0D}" type="datetimeFigureOut">
              <a:rPr lang="it-IT" smtClean="0"/>
              <a:pPr/>
              <a:t>01/06/2013</a:t>
            </a:fld>
            <a:endParaRPr lang="it-I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6D004F-7D0B-4603-93CE-7C2F4DC80CD9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66A1-4879-41FD-9416-9E42E8A59D0D}" type="datetimeFigureOut">
              <a:rPr lang="it-IT" smtClean="0"/>
              <a:pPr/>
              <a:t>01/06/2013</a:t>
            </a:fld>
            <a:endParaRPr lang="it-IT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6D004F-7D0B-4603-93CE-7C2F4DC80CD9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66A1-4879-41FD-9416-9E42E8A59D0D}" type="datetimeFigureOut">
              <a:rPr lang="it-IT" smtClean="0"/>
              <a:pPr/>
              <a:t>01/06/2013</a:t>
            </a:fld>
            <a:endParaRPr lang="it-IT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6D004F-7D0B-4603-93CE-7C2F4DC80CD9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66A1-4879-41FD-9416-9E42E8A59D0D}" type="datetimeFigureOut">
              <a:rPr lang="it-IT" smtClean="0"/>
              <a:pPr/>
              <a:t>01/06/2013</a:t>
            </a:fld>
            <a:endParaRPr lang="it-IT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6D004F-7D0B-4603-93CE-7C2F4DC80CD9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B6D004F-7D0B-4603-93CE-7C2F4DC80CD9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39766A1-4879-41FD-9416-9E42E8A59D0D}" type="datetimeFigureOut">
              <a:rPr lang="it-IT" smtClean="0"/>
              <a:pPr/>
              <a:t>01/06/2013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889248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662880" y="27180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it-IT" sz="4400" b="1" dirty="0" smtClean="0">
                <a:latin typeface="Corbel" pitchFamily="34" charset="0"/>
              </a:rPr>
              <a:t>L’AGGRESSIVITA’ DI GENERE E LE RIPERCUSSIONI SUL MONDO DELL’INFANZIA E DELL’ADOLESCENZA</a:t>
            </a: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r>
              <a:rPr lang="it-IT" sz="4400" i="1" dirty="0" smtClean="0">
                <a:latin typeface="Corbel" pitchFamily="34" charset="0"/>
              </a:rPr>
              <a:t>Un Progetto Educativo</a:t>
            </a:r>
            <a:r>
              <a:rPr lang="it-IT" sz="4400" dirty="0" smtClean="0">
                <a:latin typeface="Corbel" pitchFamily="34" charset="0"/>
              </a:rPr>
              <a:t> </a:t>
            </a:r>
            <a:br>
              <a:rPr lang="it-IT" sz="4400" dirty="0" smtClean="0">
                <a:latin typeface="Corbel" pitchFamily="34" charset="0"/>
              </a:rPr>
            </a:b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xmlns="" val="338903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07658"/>
            <a:ext cx="7853089" cy="5297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889248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 descr="C:\Documents and Settings\Segreteria1\Impostazioni locali\Temporary Internet Files\Content.Word\SIRIO CSF logo ok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404664"/>
            <a:ext cx="3816424" cy="1410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magine 5" descr="C:\Documents and Settings\Segreteria1\Impostazioni locali\Temporary Internet Files\Content.Word\CASA COMUNITÀ logo sistema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639638"/>
            <a:ext cx="361198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 descr="C:\Documents and Settings\Segreteria1\Impostazioni locali\Temporary Internet Files\Content.Word\SPORTELLO DONNA logo sistema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10318">
            <a:off x="5528674" y="2617501"/>
            <a:ext cx="2736304" cy="1567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magine 7" descr="C:\Documents and Settings\Segreteria1\Impostazioni locali\Temporary Internet Files\Content.Word\BIMBOLANDIA logo sistema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64072">
            <a:off x="566953" y="4478720"/>
            <a:ext cx="309634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magine 8" descr="C:\Documents and Settings\Segreteria1\Impostazioni locali\Temporary Internet Files\Content.Word\SIRIO PROGETTA logo sistema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22369" y="5078649"/>
            <a:ext cx="3066132" cy="1567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8265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0" y="548680"/>
            <a:ext cx="9144000" cy="1323439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80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rbel" pitchFamily="34" charset="0"/>
                <a:cs typeface="Consolas" pitchFamily="49" charset="0"/>
              </a:rPr>
              <a:t>L’IDEA</a:t>
            </a:r>
          </a:p>
        </p:txBody>
      </p:sp>
      <p:sp>
        <p:nvSpPr>
          <p:cNvPr id="4" name="Rettangolo 3"/>
          <p:cNvSpPr/>
          <p:nvPr/>
        </p:nvSpPr>
        <p:spPr>
          <a:xfrm>
            <a:off x="2051720" y="6237312"/>
            <a:ext cx="4824536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 </a:t>
            </a:r>
            <a:r>
              <a:rPr lang="it-IT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Maggio 2010</a:t>
            </a:r>
          </a:p>
        </p:txBody>
      </p:sp>
    </p:spTree>
  </p:cSld>
  <p:clrMapOvr>
    <a:masterClrMapping/>
  </p:clrMapOvr>
  <p:transition spd="slow" advClick="0" advTm="2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vaccin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68760"/>
            <a:ext cx="9116469" cy="4752528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0" y="501615"/>
            <a:ext cx="9144000" cy="1323439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80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rbel" pitchFamily="34" charset="0"/>
                <a:cs typeface="Consolas" pitchFamily="49" charset="0"/>
              </a:rPr>
              <a:t>Un vaccino …..</a:t>
            </a:r>
          </a:p>
        </p:txBody>
      </p:sp>
    </p:spTree>
  </p:cSld>
  <p:clrMapOvr>
    <a:masterClrMapping/>
  </p:clrMapOvr>
  <p:transition spd="slow" advClick="0" advTm="3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0" y="548680"/>
            <a:ext cx="9144000" cy="1323439"/>
          </a:xfrm>
          <a:prstGeom prst="rect">
            <a:avLst/>
          </a:prstGeom>
          <a:solidFill>
            <a:srgbClr val="F58305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80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rbel" pitchFamily="34" charset="0"/>
                <a:cs typeface="Consolas" pitchFamily="49" charset="0"/>
              </a:rPr>
              <a:t>Un gruppo…..</a:t>
            </a:r>
          </a:p>
        </p:txBody>
      </p:sp>
      <p:sp>
        <p:nvSpPr>
          <p:cNvPr id="5" name="Rettangolo 4"/>
          <p:cNvSpPr/>
          <p:nvPr/>
        </p:nvSpPr>
        <p:spPr>
          <a:xfrm>
            <a:off x="2051720" y="6237312"/>
            <a:ext cx="4824536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it-IT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66"/>
                </a:solidFill>
              </a:rPr>
              <a:t> </a:t>
            </a:r>
            <a:r>
              <a:rPr lang="it-IT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Settembre 2010</a:t>
            </a:r>
            <a:endParaRPr lang="it-IT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</a:endParaRPr>
          </a:p>
        </p:txBody>
      </p:sp>
    </p:spTree>
  </p:cSld>
  <p:clrMapOvr>
    <a:masterClrMapping/>
  </p:clrMapOvr>
  <p:transition spd="slow" advClick="0" advTm="2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0" y="0"/>
            <a:ext cx="8892480" cy="6858000"/>
          </a:xfrm>
          <a:prstGeom prst="rect">
            <a:avLst/>
          </a:prstGeom>
          <a:solidFill>
            <a:srgbClr val="F5830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a inversione 6"/>
          <p:cNvSpPr/>
          <p:nvPr/>
        </p:nvSpPr>
        <p:spPr>
          <a:xfrm>
            <a:off x="323528" y="332656"/>
            <a:ext cx="8568952" cy="3744416"/>
          </a:xfrm>
          <a:prstGeom prst="uturn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8" name="Immagin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1904" y="100337"/>
            <a:ext cx="302433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reccia a inversione 8"/>
          <p:cNvSpPr/>
          <p:nvPr/>
        </p:nvSpPr>
        <p:spPr>
          <a:xfrm rot="10800000">
            <a:off x="35497" y="3212975"/>
            <a:ext cx="8568952" cy="3744416"/>
          </a:xfrm>
          <a:prstGeom prst="utur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10" name="Immagine 9" descr="C:\Documents and Settings\Segreteria1\Impostazioni locali\Temporary Internet Files\Content.Word\SIRIO CSF logo ok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0036" y="3429000"/>
            <a:ext cx="338437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magine 10" descr="image00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676" y="4841776"/>
            <a:ext cx="2462127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6018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624558" y="2060848"/>
            <a:ext cx="779694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80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rbel" pitchFamily="34" charset="0"/>
                <a:cs typeface="Consolas" pitchFamily="49" charset="0"/>
              </a:rPr>
              <a:t>I PROTAGONISTI</a:t>
            </a:r>
            <a:endParaRPr lang="it-IT" sz="8000" b="1" cap="none" spc="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rbel" pitchFamily="34" charset="0"/>
              <a:cs typeface="Consolas" pitchFamily="49" charset="0"/>
            </a:endParaRPr>
          </a:p>
        </p:txBody>
      </p:sp>
    </p:spTree>
  </p:cSld>
  <p:clrMapOvr>
    <a:masterClrMapping/>
  </p:clrMapOvr>
  <p:transition advClick="0" advTm="2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www.montalcinonews.com/wp-content/mpg/formats/big/immagini/paesaggi/dettagli/913_bambini-che-gioca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3784114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4" name="Picture 4" descr="http://www.davideconte.com/wp/wp-content/uploads/2011/05/con-i-ragazzi-a-scuola-bass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404664"/>
            <a:ext cx="4333875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6" name="Picture 6" descr="http://t2.gstatic.com/images?q=tbn:ANd9GcSj2fTkSJ0EBs1KEFfYUvJvE0v5ZAkUzhUmmh7qN3b5drXvN0FLd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645024"/>
            <a:ext cx="3583058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8" name="Picture 8" descr="http://t0.gstatic.com/images?q=tbn:ANd9GcSwxVnU3RMy8RpN2nXe_zfwbXQZj5hvTzPGSK0VGA57ngsDeTh11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1999" y="3429000"/>
            <a:ext cx="4074711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3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0" y="501615"/>
            <a:ext cx="9144000" cy="1323439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80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rbel" pitchFamily="34" charset="0"/>
                <a:cs typeface="Consolas" pitchFamily="49" charset="0"/>
              </a:rPr>
              <a:t>Un Convegno</a:t>
            </a:r>
          </a:p>
        </p:txBody>
      </p:sp>
      <p:sp>
        <p:nvSpPr>
          <p:cNvPr id="5" name="Rettangolo 4"/>
          <p:cNvSpPr/>
          <p:nvPr/>
        </p:nvSpPr>
        <p:spPr>
          <a:xfrm>
            <a:off x="2051720" y="6237312"/>
            <a:ext cx="4824536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it-IT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66"/>
                </a:solidFill>
              </a:rPr>
              <a:t> </a:t>
            </a:r>
            <a:r>
              <a:rPr lang="it-IT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Novembre 2010</a:t>
            </a:r>
            <a:endParaRPr lang="it-IT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</a:endParaRPr>
          </a:p>
        </p:txBody>
      </p:sp>
    </p:spTree>
  </p:cSld>
  <p:clrMapOvr>
    <a:masterClrMapping/>
  </p:clrMapOvr>
  <p:transition advClick="0" advTm="2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8752896" cy="6180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0" y="548680"/>
            <a:ext cx="9144000" cy="1200329"/>
          </a:xfrm>
          <a:prstGeom prst="rect">
            <a:avLst/>
          </a:prstGeom>
          <a:solidFill>
            <a:srgbClr val="080373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7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30D0F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rbel" pitchFamily="34" charset="0"/>
                <a:cs typeface="Consolas" pitchFamily="49" charset="0"/>
              </a:rPr>
              <a:t>Si parte con la ricerca</a:t>
            </a:r>
          </a:p>
        </p:txBody>
      </p:sp>
      <p:sp>
        <p:nvSpPr>
          <p:cNvPr id="5" name="Rettangolo 4"/>
          <p:cNvSpPr/>
          <p:nvPr/>
        </p:nvSpPr>
        <p:spPr>
          <a:xfrm>
            <a:off x="2051720" y="6237312"/>
            <a:ext cx="4824536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it-IT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66"/>
                </a:solidFill>
              </a:rPr>
              <a:t> </a:t>
            </a:r>
            <a:r>
              <a:rPr lang="it-IT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Marzo\Giugno 2010</a:t>
            </a:r>
            <a:endParaRPr lang="it-IT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</a:endParaRP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0" y="0"/>
            <a:ext cx="8892480" cy="6858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277888" y="797510"/>
            <a:ext cx="63367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dirty="0" smtClean="0">
                <a:solidFill>
                  <a:srgbClr val="30D0F0"/>
                </a:solidFill>
              </a:rPr>
              <a:t>Gli </a:t>
            </a:r>
            <a:r>
              <a:rPr lang="it-IT" sz="4800" dirty="0">
                <a:solidFill>
                  <a:srgbClr val="30D0F0"/>
                </a:solidFill>
              </a:rPr>
              <a:t>alunni sottoposti al test sono stati un totale di 424 </a:t>
            </a:r>
            <a:r>
              <a:rPr lang="it-IT" sz="4800" dirty="0" smtClean="0">
                <a:solidFill>
                  <a:srgbClr val="30D0F0"/>
                </a:solidFill>
              </a:rPr>
              <a:t> così </a:t>
            </a:r>
            <a:r>
              <a:rPr lang="it-IT" sz="4800" dirty="0">
                <a:solidFill>
                  <a:srgbClr val="30D0F0"/>
                </a:solidFill>
              </a:rPr>
              <a:t>distribuiti: 78 della scuola elementare e 346 alunni della scuola </a:t>
            </a:r>
            <a:r>
              <a:rPr lang="it-IT" sz="4800" dirty="0" smtClean="0">
                <a:solidFill>
                  <a:srgbClr val="30D0F0"/>
                </a:solidFill>
              </a:rPr>
              <a:t>media.</a:t>
            </a:r>
            <a:endParaRPr lang="it-IT" sz="4800" dirty="0"/>
          </a:p>
        </p:txBody>
      </p:sp>
    </p:spTree>
    <p:extLst>
      <p:ext uri="{BB962C8B-B14F-4D97-AF65-F5344CB8AC3E}">
        <p14:creationId xmlns:p14="http://schemas.microsoft.com/office/powerpoint/2010/main" xmlns="" val="16369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0" y="0"/>
            <a:ext cx="8892480" cy="6858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6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32040395"/>
              </p:ext>
            </p:extLst>
          </p:nvPr>
        </p:nvGraphicFramePr>
        <p:xfrm>
          <a:off x="457200" y="457200"/>
          <a:ext cx="8147248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asellaDiTesto 1"/>
          <p:cNvSpPr txBox="1"/>
          <p:nvPr/>
        </p:nvSpPr>
        <p:spPr>
          <a:xfrm>
            <a:off x="1115616" y="1052736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Come si distribuisce l’aggressività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xmlns="" val="373102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0" y="548679"/>
            <a:ext cx="9144000" cy="1200329"/>
          </a:xfrm>
          <a:prstGeom prst="rect">
            <a:avLst/>
          </a:prstGeom>
          <a:solidFill>
            <a:srgbClr val="8A1882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7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rbel" pitchFamily="34" charset="0"/>
                <a:cs typeface="Consolas" pitchFamily="49" charset="0"/>
              </a:rPr>
              <a:t>CONCORSO</a:t>
            </a:r>
            <a:r>
              <a:rPr lang="it-IT" sz="7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rbel" pitchFamily="34" charset="0"/>
                <a:cs typeface="Consolas" pitchFamily="49" charset="0"/>
              </a:rPr>
              <a:t> </a:t>
            </a:r>
          </a:p>
        </p:txBody>
      </p:sp>
      <p:sp>
        <p:nvSpPr>
          <p:cNvPr id="5" name="Rettangolo 4"/>
          <p:cNvSpPr/>
          <p:nvPr/>
        </p:nvSpPr>
        <p:spPr>
          <a:xfrm>
            <a:off x="2051720" y="6237312"/>
            <a:ext cx="4824536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it-IT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66"/>
                </a:solidFill>
              </a:rPr>
              <a:t> </a:t>
            </a:r>
            <a:r>
              <a:rPr lang="it-IT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Ottobre/Dicembre 2012</a:t>
            </a:r>
            <a:endParaRPr lang="it-IT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</a:endParaRP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9" y="0"/>
            <a:ext cx="8892480" cy="6858000"/>
          </a:xfrm>
          <a:prstGeom prst="rect">
            <a:avLst/>
          </a:prstGeom>
          <a:solidFill>
            <a:srgbClr val="8A18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rbel" pitchFamily="34" charset="0"/>
                <a:cs typeface="Consolas" pitchFamily="49" charset="0"/>
              </a:rPr>
              <a:t>.</a:t>
            </a:r>
            <a:endParaRPr lang="it-IT" b="1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rbel" pitchFamily="34" charset="0"/>
              <a:cs typeface="Consolas" pitchFamily="49" charset="0"/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663949" y="270675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it-IT" sz="4400" dirty="0" smtClean="0">
                <a:solidFill>
                  <a:schemeClr val="bg1"/>
                </a:solidFill>
                <a:latin typeface="Corbel" pitchFamily="34" charset="0"/>
              </a:rPr>
              <a:t>E’ stato chiesto agli studenti delle scuole superiori  Simon Weil  e ISIS </a:t>
            </a:r>
            <a:r>
              <a:rPr lang="it-IT" sz="4400" dirty="0" err="1" smtClean="0">
                <a:solidFill>
                  <a:schemeClr val="bg1"/>
                </a:solidFill>
                <a:latin typeface="Corbel" pitchFamily="34" charset="0"/>
              </a:rPr>
              <a:t>Butinone</a:t>
            </a:r>
            <a:r>
              <a:rPr lang="it-IT" sz="4400" dirty="0" smtClean="0">
                <a:solidFill>
                  <a:schemeClr val="bg1"/>
                </a:solidFill>
                <a:latin typeface="Corbel" pitchFamily="34" charset="0"/>
              </a:rPr>
              <a:t> di rappresentare l’aggressività di genere</a:t>
            </a:r>
            <a:r>
              <a:rPr lang="it-IT" sz="4400" dirty="0" smtClean="0">
                <a:solidFill>
                  <a:srgbClr val="002060"/>
                </a:solidFill>
                <a:latin typeface="Corbel" pitchFamily="34" charset="0"/>
              </a:rPr>
              <a:t>.  </a:t>
            </a: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xmlns="" val="149409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10100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478182"/>
            <a:ext cx="3744416" cy="5976664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A18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P10100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332656"/>
            <a:ext cx="7128793" cy="6120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847042905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548680"/>
            <a:ext cx="9144000" cy="1200329"/>
          </a:xfrm>
          <a:prstGeom prst="rect">
            <a:avLst/>
          </a:prstGeom>
          <a:solidFill>
            <a:srgbClr val="BC0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7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rbel" pitchFamily="34" charset="0"/>
                <a:cs typeface="Consolas" pitchFamily="49" charset="0"/>
              </a:rPr>
              <a:t>Focus </a:t>
            </a:r>
            <a:r>
              <a:rPr lang="it-IT" sz="7200" b="1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rbel" pitchFamily="34" charset="0"/>
                <a:cs typeface="Consolas" pitchFamily="49" charset="0"/>
              </a:rPr>
              <a:t>group</a:t>
            </a:r>
            <a:r>
              <a:rPr lang="it-IT" sz="7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rbel" pitchFamily="34" charset="0"/>
                <a:cs typeface="Consolas" pitchFamily="49" charset="0"/>
              </a:rPr>
              <a:t> </a:t>
            </a:r>
          </a:p>
        </p:txBody>
      </p:sp>
      <p:sp>
        <p:nvSpPr>
          <p:cNvPr id="4" name="Rettangolo 3"/>
          <p:cNvSpPr/>
          <p:nvPr/>
        </p:nvSpPr>
        <p:spPr>
          <a:xfrm>
            <a:off x="2051720" y="6237312"/>
            <a:ext cx="4824536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it-IT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66"/>
                </a:solidFill>
              </a:rPr>
              <a:t> </a:t>
            </a:r>
            <a:r>
              <a:rPr lang="it-IT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Marzo/Giugno 2012</a:t>
            </a:r>
            <a:endParaRPr lang="it-IT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</a:endParaRP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8892480" cy="6858000"/>
          </a:xfrm>
          <a:prstGeom prst="rect">
            <a:avLst/>
          </a:prstGeom>
          <a:solidFill>
            <a:srgbClr val="BC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662880" y="269982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it-IT" sz="4400" dirty="0" smtClean="0">
              <a:solidFill>
                <a:schemeClr val="bg1"/>
              </a:solidFill>
              <a:latin typeface="Corbel" pitchFamily="34" charset="0"/>
            </a:endParaRPr>
          </a:p>
          <a:p>
            <a:endParaRPr lang="it-IT" sz="4400" dirty="0" smtClean="0">
              <a:solidFill>
                <a:schemeClr val="bg1"/>
              </a:solidFill>
              <a:latin typeface="Corbel" pitchFamily="34" charset="0"/>
            </a:endParaRPr>
          </a:p>
          <a:p>
            <a:r>
              <a:rPr lang="it-IT" sz="4400" dirty="0" smtClean="0">
                <a:solidFill>
                  <a:schemeClr val="bg1"/>
                </a:solidFill>
                <a:latin typeface="Corbel" pitchFamily="34" charset="0"/>
              </a:rPr>
              <a:t>INSEGNANTI</a:t>
            </a:r>
            <a:endParaRPr lang="it-IT" sz="4400" dirty="0" smtClean="0">
              <a:solidFill>
                <a:schemeClr val="bg1"/>
              </a:solidFill>
              <a:latin typeface="Corbel" pitchFamily="34" charset="0"/>
            </a:endParaRPr>
          </a:p>
          <a:p>
            <a:r>
              <a:rPr lang="it-IT" sz="4400" dirty="0" smtClean="0">
                <a:solidFill>
                  <a:schemeClr val="bg1"/>
                </a:solidFill>
                <a:latin typeface="Corbel" pitchFamily="34" charset="0"/>
              </a:rPr>
              <a:t>I </a:t>
            </a:r>
            <a:r>
              <a:rPr lang="it-IT" sz="4400" dirty="0" smtClean="0">
                <a:solidFill>
                  <a:schemeClr val="bg1"/>
                </a:solidFill>
                <a:latin typeface="Corbel" pitchFamily="34" charset="0"/>
              </a:rPr>
              <a:t>focus </a:t>
            </a:r>
            <a:r>
              <a:rPr lang="it-IT" sz="4400" dirty="0" err="1" smtClean="0">
                <a:solidFill>
                  <a:schemeClr val="bg1"/>
                </a:solidFill>
                <a:latin typeface="Corbel" pitchFamily="34" charset="0"/>
              </a:rPr>
              <a:t>groups</a:t>
            </a:r>
            <a:r>
              <a:rPr lang="it-IT" sz="4400" dirty="0" smtClean="0">
                <a:solidFill>
                  <a:schemeClr val="bg1"/>
                </a:solidFill>
                <a:latin typeface="Corbel" pitchFamily="34" charset="0"/>
              </a:rPr>
              <a:t> costituiti da dodici maestre tre della scuola dell’infanzia , nove della scuola primaria , cinque professori della scuola media e delle scuole superiori. </a:t>
            </a: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xmlns="" val="412770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8892480" cy="6858000"/>
          </a:xfrm>
          <a:prstGeom prst="rect">
            <a:avLst/>
          </a:prstGeom>
          <a:solidFill>
            <a:srgbClr val="BC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662880" y="300608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it-IT" sz="4400" dirty="0" smtClean="0">
              <a:latin typeface="Corbel" pitchFamily="34" charset="0"/>
            </a:endParaRPr>
          </a:p>
          <a:p>
            <a:endParaRPr lang="it-IT" sz="4400" dirty="0" smtClean="0">
              <a:solidFill>
                <a:schemeClr val="bg1"/>
              </a:solidFill>
              <a:latin typeface="Corbel" pitchFamily="34" charset="0"/>
            </a:endParaRPr>
          </a:p>
          <a:p>
            <a:r>
              <a:rPr lang="it-IT" sz="4400" dirty="0" smtClean="0">
                <a:solidFill>
                  <a:schemeClr val="bg1"/>
                </a:solidFill>
                <a:latin typeface="Corbel" pitchFamily="34" charset="0"/>
              </a:rPr>
              <a:t>GENITORI</a:t>
            </a:r>
            <a:endParaRPr lang="it-IT" sz="4400" dirty="0" smtClean="0">
              <a:solidFill>
                <a:schemeClr val="bg1"/>
              </a:solidFill>
              <a:latin typeface="Corbel" pitchFamily="34" charset="0"/>
            </a:endParaRPr>
          </a:p>
          <a:p>
            <a:r>
              <a:rPr lang="it-IT" sz="4400" dirty="0" smtClean="0">
                <a:solidFill>
                  <a:schemeClr val="bg1"/>
                </a:solidFill>
                <a:latin typeface="Corbel" pitchFamily="34" charset="0"/>
              </a:rPr>
              <a:t>I </a:t>
            </a:r>
            <a:r>
              <a:rPr lang="it-IT" sz="4400" dirty="0" smtClean="0">
                <a:solidFill>
                  <a:schemeClr val="bg1"/>
                </a:solidFill>
                <a:latin typeface="Corbel" pitchFamily="34" charset="0"/>
              </a:rPr>
              <a:t>focus </a:t>
            </a:r>
            <a:r>
              <a:rPr lang="it-IT" sz="4400" dirty="0" err="1" smtClean="0">
                <a:solidFill>
                  <a:schemeClr val="bg1"/>
                </a:solidFill>
                <a:latin typeface="Corbel" pitchFamily="34" charset="0"/>
              </a:rPr>
              <a:t>groups</a:t>
            </a:r>
            <a:r>
              <a:rPr lang="it-IT" sz="4400" dirty="0" smtClean="0">
                <a:solidFill>
                  <a:schemeClr val="bg1"/>
                </a:solidFill>
                <a:latin typeface="Corbel" pitchFamily="34" charset="0"/>
              </a:rPr>
              <a:t> costituiti da otto coppie di cui due con figli piccoli, quattro con figli adolescenti, due coppie in attesa del primo figlio.</a:t>
            </a:r>
          </a:p>
          <a:p>
            <a:r>
              <a:rPr lang="it-IT" sz="4400" dirty="0" smtClean="0">
                <a:solidFill>
                  <a:schemeClr val="bg1"/>
                </a:solidFill>
                <a:latin typeface="Corbel" pitchFamily="34" charset="0"/>
              </a:rPr>
              <a:t>A questo gruppo hanno partecipato degli educatori professionali. </a:t>
            </a: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xmlns="" val="262732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548680"/>
            <a:ext cx="9144000" cy="1200329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7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Corbel" pitchFamily="34" charset="0"/>
                <a:cs typeface="Consolas" pitchFamily="49" charset="0"/>
              </a:rPr>
              <a:t>Le buone prassi  </a:t>
            </a:r>
          </a:p>
        </p:txBody>
      </p:sp>
      <p:sp>
        <p:nvSpPr>
          <p:cNvPr id="5" name="Rettangolo 4"/>
          <p:cNvSpPr/>
          <p:nvPr/>
        </p:nvSpPr>
        <p:spPr>
          <a:xfrm>
            <a:off x="2051720" y="6237312"/>
            <a:ext cx="4824536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it-IT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66"/>
                </a:solidFill>
              </a:rPr>
              <a:t> </a:t>
            </a:r>
            <a:r>
              <a:rPr lang="it-IT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Luglio/Ottobre 2012</a:t>
            </a:r>
            <a:endParaRPr lang="it-IT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</a:endParaRP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8892480" cy="6858000"/>
          </a:xfrm>
          <a:prstGeom prst="rect">
            <a:avLst/>
          </a:prstGeom>
          <a:solidFill>
            <a:srgbClr val="34A2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641176" y="31409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it-IT" sz="4400" b="1" dirty="0" smtClean="0">
              <a:latin typeface="Corbel" pitchFamily="34" charset="0"/>
            </a:endParaRPr>
          </a:p>
          <a:p>
            <a:r>
              <a:rPr lang="it-IT" sz="4400" b="1" dirty="0" smtClean="0">
                <a:latin typeface="Corbel" pitchFamily="34" charset="0"/>
              </a:rPr>
              <a:t>ASCOLTO</a:t>
            </a:r>
          </a:p>
          <a:p>
            <a:r>
              <a:rPr lang="it-IT" sz="4400" b="1" dirty="0" smtClean="0">
                <a:latin typeface="Corbel" pitchFamily="34" charset="0"/>
              </a:rPr>
              <a:t>ATTENZIONE</a:t>
            </a:r>
          </a:p>
          <a:p>
            <a:r>
              <a:rPr lang="it-IT" sz="4400" b="1" dirty="0" smtClean="0">
                <a:latin typeface="Corbel" pitchFamily="34" charset="0"/>
              </a:rPr>
              <a:t>CONDIVISIONE</a:t>
            </a:r>
          </a:p>
          <a:p>
            <a:r>
              <a:rPr lang="it-IT" sz="4400" b="1" dirty="0" smtClean="0">
                <a:latin typeface="Corbel" pitchFamily="34" charset="0"/>
              </a:rPr>
              <a:t>COERENZA </a:t>
            </a:r>
          </a:p>
          <a:p>
            <a:r>
              <a:rPr lang="it-IT" sz="4400" b="1" dirty="0" smtClean="0">
                <a:latin typeface="Corbel" pitchFamily="34" charset="0"/>
              </a:rPr>
              <a:t> </a:t>
            </a:r>
            <a:br>
              <a:rPr lang="it-IT" sz="4400" b="1" dirty="0" smtClean="0">
                <a:latin typeface="Corbel" pitchFamily="34" charset="0"/>
              </a:rPr>
            </a:br>
            <a:r>
              <a:rPr lang="it-IT" sz="4400" b="1" dirty="0" smtClean="0">
                <a:latin typeface="Corbel" pitchFamily="34" charset="0"/>
              </a:rPr>
              <a:t/>
            </a:r>
            <a:br>
              <a:rPr lang="it-IT" sz="4400" b="1" dirty="0" smtClean="0">
                <a:latin typeface="Corbel" pitchFamily="34" charset="0"/>
              </a:rPr>
            </a:br>
            <a:r>
              <a:rPr lang="it-IT" sz="4400" b="1" dirty="0" smtClean="0">
                <a:latin typeface="Corbel" pitchFamily="34" charset="0"/>
              </a:rPr>
              <a:t/>
            </a:r>
            <a:br>
              <a:rPr lang="it-IT" sz="4400" b="1" dirty="0" smtClean="0">
                <a:latin typeface="Corbel" pitchFamily="34" charset="0"/>
              </a:rPr>
            </a:br>
            <a:r>
              <a:rPr lang="it-IT" sz="4400" b="1" dirty="0" smtClean="0">
                <a:latin typeface="Corbel" pitchFamily="34" charset="0"/>
              </a:rPr>
              <a:t/>
            </a:r>
            <a:br>
              <a:rPr lang="it-IT" sz="4400" b="1" dirty="0" smtClean="0">
                <a:latin typeface="Corbel" pitchFamily="34" charset="0"/>
              </a:rPr>
            </a:br>
            <a:endParaRPr lang="it-IT" sz="4400" b="1" dirty="0"/>
          </a:p>
        </p:txBody>
      </p:sp>
    </p:spTree>
    <p:extLst>
      <p:ext uri="{BB962C8B-B14F-4D97-AF65-F5344CB8AC3E}">
        <p14:creationId xmlns:p14="http://schemas.microsoft.com/office/powerpoint/2010/main" xmlns="" val="289514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8892480" cy="6858000"/>
          </a:xfrm>
          <a:prstGeom prst="rect">
            <a:avLst/>
          </a:prstGeom>
          <a:solidFill>
            <a:srgbClr val="34A2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662880" y="34381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it-IT" sz="4400" b="1" dirty="0" smtClean="0">
              <a:latin typeface="Corbel" pitchFamily="34" charset="0"/>
            </a:endParaRPr>
          </a:p>
          <a:p>
            <a:r>
              <a:rPr lang="it-IT" sz="4400" b="1" dirty="0" smtClean="0">
                <a:latin typeface="Corbel" pitchFamily="34" charset="0"/>
              </a:rPr>
              <a:t>ESSERE ESEMPIO</a:t>
            </a:r>
          </a:p>
          <a:p>
            <a:r>
              <a:rPr lang="it-IT" sz="4400" b="1" dirty="0" smtClean="0">
                <a:latin typeface="Corbel" pitchFamily="34" charset="0"/>
              </a:rPr>
              <a:t>CREARE LE CONDIZIONI</a:t>
            </a:r>
          </a:p>
          <a:p>
            <a:r>
              <a:rPr lang="it-IT" sz="4400" b="1" dirty="0" smtClean="0">
                <a:latin typeface="Corbel" pitchFamily="34" charset="0"/>
              </a:rPr>
              <a:t>RICONOSCERE IL BISOGNO</a:t>
            </a:r>
          </a:p>
          <a:p>
            <a:r>
              <a:rPr lang="it-IT" sz="4400" b="1" dirty="0" smtClean="0">
                <a:latin typeface="Corbel" pitchFamily="34" charset="0"/>
              </a:rPr>
              <a:t>LE ABITUDINI</a:t>
            </a:r>
          </a:p>
          <a:p>
            <a:r>
              <a:rPr lang="it-IT" sz="4400" b="1" dirty="0" smtClean="0">
                <a:latin typeface="Corbel" pitchFamily="34" charset="0"/>
              </a:rPr>
              <a:t>ESSERE GRUPPO</a:t>
            </a:r>
          </a:p>
          <a:p>
            <a:r>
              <a:rPr lang="it-IT" sz="4400" b="1" dirty="0" smtClean="0">
                <a:latin typeface="Corbel" pitchFamily="34" charset="0"/>
              </a:rPr>
              <a:t> </a:t>
            </a:r>
          </a:p>
          <a:p>
            <a:r>
              <a:rPr lang="it-IT" sz="4400" b="1" dirty="0" smtClean="0">
                <a:latin typeface="Corbel" pitchFamily="34" charset="0"/>
              </a:rPr>
              <a:t> </a:t>
            </a:r>
            <a:br>
              <a:rPr lang="it-IT" sz="4400" b="1" dirty="0" smtClean="0">
                <a:latin typeface="Corbel" pitchFamily="34" charset="0"/>
              </a:rPr>
            </a:br>
            <a:r>
              <a:rPr lang="it-IT" sz="4400" b="1" dirty="0" smtClean="0">
                <a:latin typeface="Corbel" pitchFamily="34" charset="0"/>
              </a:rPr>
              <a:t/>
            </a:r>
            <a:br>
              <a:rPr lang="it-IT" sz="4400" b="1" dirty="0" smtClean="0">
                <a:latin typeface="Corbel" pitchFamily="34" charset="0"/>
              </a:rPr>
            </a:br>
            <a:r>
              <a:rPr lang="it-IT" sz="4400" b="1" dirty="0" smtClean="0">
                <a:latin typeface="Corbel" pitchFamily="34" charset="0"/>
              </a:rPr>
              <a:t/>
            </a:r>
            <a:br>
              <a:rPr lang="it-IT" sz="4400" b="1" dirty="0" smtClean="0">
                <a:latin typeface="Corbel" pitchFamily="34" charset="0"/>
              </a:rPr>
            </a:br>
            <a:r>
              <a:rPr lang="it-IT" sz="4400" b="1" dirty="0" smtClean="0">
                <a:latin typeface="Corbel" pitchFamily="34" charset="0"/>
              </a:rPr>
              <a:t/>
            </a:r>
            <a:br>
              <a:rPr lang="it-IT" sz="4400" b="1" dirty="0" smtClean="0">
                <a:latin typeface="Corbel" pitchFamily="34" charset="0"/>
              </a:rPr>
            </a:br>
            <a:endParaRPr lang="it-IT" sz="4400" b="1" dirty="0"/>
          </a:p>
        </p:txBody>
      </p:sp>
    </p:spTree>
    <p:extLst>
      <p:ext uri="{BB962C8B-B14F-4D97-AF65-F5344CB8AC3E}">
        <p14:creationId xmlns:p14="http://schemas.microsoft.com/office/powerpoint/2010/main" xmlns="" val="289514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8892480" cy="6858000"/>
          </a:xfrm>
          <a:prstGeom prst="rect">
            <a:avLst/>
          </a:prstGeom>
          <a:solidFill>
            <a:srgbClr val="34A2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662880" y="34381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it-IT" sz="4400" b="1" dirty="0" smtClean="0">
              <a:latin typeface="Corbel" pitchFamily="34" charset="0"/>
            </a:endParaRPr>
          </a:p>
          <a:p>
            <a:r>
              <a:rPr lang="it-IT" sz="4400" b="1" dirty="0" smtClean="0">
                <a:latin typeface="Corbel" pitchFamily="34" charset="0"/>
              </a:rPr>
              <a:t>GRAZIE </a:t>
            </a:r>
          </a:p>
          <a:p>
            <a:r>
              <a:rPr lang="it-IT" sz="4400" b="1" dirty="0" smtClean="0">
                <a:latin typeface="Corbel" pitchFamily="34" charset="0"/>
              </a:rPr>
              <a:t>PREGO</a:t>
            </a:r>
          </a:p>
          <a:p>
            <a:r>
              <a:rPr lang="it-IT" sz="4400" b="1" dirty="0" smtClean="0">
                <a:latin typeface="Corbel" pitchFamily="34" charset="0"/>
              </a:rPr>
              <a:t>SCUSA</a:t>
            </a:r>
          </a:p>
          <a:p>
            <a:r>
              <a:rPr lang="it-IT" sz="4400" b="1" dirty="0" smtClean="0">
                <a:latin typeface="Corbel" pitchFamily="34" charset="0"/>
              </a:rPr>
              <a:t>POSSO </a:t>
            </a:r>
          </a:p>
          <a:p>
            <a:r>
              <a:rPr lang="it-IT" sz="4400" b="1" dirty="0" smtClean="0">
                <a:latin typeface="Corbel" pitchFamily="34" charset="0"/>
              </a:rPr>
              <a:t>TVB</a:t>
            </a:r>
            <a:endParaRPr lang="it-IT" sz="4400" b="1" dirty="0" smtClean="0">
              <a:latin typeface="Corbel" pitchFamily="34" charset="0"/>
            </a:endParaRPr>
          </a:p>
          <a:p>
            <a:r>
              <a:rPr lang="it-IT" sz="4400" b="1" dirty="0" smtClean="0">
                <a:latin typeface="Corbel" pitchFamily="34" charset="0"/>
              </a:rPr>
              <a:t> </a:t>
            </a:r>
          </a:p>
          <a:p>
            <a:r>
              <a:rPr lang="it-IT" sz="4400" b="1" dirty="0" smtClean="0">
                <a:latin typeface="Corbel" pitchFamily="34" charset="0"/>
              </a:rPr>
              <a:t> </a:t>
            </a:r>
            <a:br>
              <a:rPr lang="it-IT" sz="4400" b="1" dirty="0" smtClean="0">
                <a:latin typeface="Corbel" pitchFamily="34" charset="0"/>
              </a:rPr>
            </a:br>
            <a:r>
              <a:rPr lang="it-IT" sz="4400" b="1" dirty="0" smtClean="0">
                <a:latin typeface="Corbel" pitchFamily="34" charset="0"/>
              </a:rPr>
              <a:t/>
            </a:r>
            <a:br>
              <a:rPr lang="it-IT" sz="4400" b="1" dirty="0" smtClean="0">
                <a:latin typeface="Corbel" pitchFamily="34" charset="0"/>
              </a:rPr>
            </a:br>
            <a:r>
              <a:rPr lang="it-IT" sz="4400" b="1" dirty="0" smtClean="0">
                <a:latin typeface="Corbel" pitchFamily="34" charset="0"/>
              </a:rPr>
              <a:t/>
            </a:r>
            <a:br>
              <a:rPr lang="it-IT" sz="4400" b="1" dirty="0" smtClean="0">
                <a:latin typeface="Corbel" pitchFamily="34" charset="0"/>
              </a:rPr>
            </a:br>
            <a:r>
              <a:rPr lang="it-IT" sz="4400" b="1" dirty="0" smtClean="0">
                <a:latin typeface="Corbel" pitchFamily="34" charset="0"/>
              </a:rPr>
              <a:t/>
            </a:r>
            <a:br>
              <a:rPr lang="it-IT" sz="4400" b="1" dirty="0" smtClean="0">
                <a:latin typeface="Corbel" pitchFamily="34" charset="0"/>
              </a:rPr>
            </a:br>
            <a:endParaRPr lang="it-IT" sz="4400" b="1" dirty="0"/>
          </a:p>
        </p:txBody>
      </p:sp>
    </p:spTree>
    <p:extLst>
      <p:ext uri="{BB962C8B-B14F-4D97-AF65-F5344CB8AC3E}">
        <p14:creationId xmlns:p14="http://schemas.microsoft.com/office/powerpoint/2010/main" xmlns="" val="289514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0" y="548680"/>
            <a:ext cx="9144000" cy="1200329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7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rbel" pitchFamily="34" charset="0"/>
                <a:cs typeface="Consolas" pitchFamily="49" charset="0"/>
              </a:rPr>
              <a:t>CREATIVITA’</a:t>
            </a:r>
          </a:p>
        </p:txBody>
      </p:sp>
      <p:sp>
        <p:nvSpPr>
          <p:cNvPr id="4" name="Rettangolo 3"/>
          <p:cNvSpPr/>
          <p:nvPr/>
        </p:nvSpPr>
        <p:spPr>
          <a:xfrm>
            <a:off x="2051720" y="6237312"/>
            <a:ext cx="4824536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it-IT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66"/>
                </a:solidFill>
              </a:rPr>
              <a:t> </a:t>
            </a:r>
            <a:r>
              <a:rPr lang="it-IT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Ottobre/Dicembre 2012</a:t>
            </a:r>
            <a:endParaRPr lang="it-IT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</a:endParaRP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889248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539552" y="381330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it-IT" sz="4400" dirty="0" smtClean="0">
              <a:latin typeface="Corbel" pitchFamily="34" charset="0"/>
            </a:endParaRPr>
          </a:p>
          <a:p>
            <a:r>
              <a:rPr lang="it-IT" sz="4400" dirty="0" smtClean="0">
                <a:solidFill>
                  <a:schemeClr val="bg1"/>
                </a:solidFill>
                <a:latin typeface="Corbel" pitchFamily="34" charset="0"/>
              </a:rPr>
              <a:t>E’ stato chiesto agli studenti dell’ISIS </a:t>
            </a:r>
            <a:r>
              <a:rPr lang="it-IT" sz="4400" dirty="0" err="1" smtClean="0">
                <a:solidFill>
                  <a:schemeClr val="bg1"/>
                </a:solidFill>
                <a:latin typeface="Corbel" pitchFamily="34" charset="0"/>
              </a:rPr>
              <a:t>Butinone</a:t>
            </a:r>
            <a:r>
              <a:rPr lang="it-IT" sz="4400" dirty="0" smtClean="0">
                <a:solidFill>
                  <a:schemeClr val="bg1"/>
                </a:solidFill>
                <a:latin typeface="Corbel" pitchFamily="34" charset="0"/>
              </a:rPr>
              <a:t> di rappresentare con CREATIVITA’ pannelli didattici , con le cinque parole chiave destinate agli alunni della scuola dell’infanzia e delle scuola elementare  </a:t>
            </a:r>
          </a:p>
          <a:p>
            <a:r>
              <a:rPr lang="it-IT" sz="4400" dirty="0" smtClean="0">
                <a:latin typeface="Corbel" pitchFamily="34" charset="0"/>
              </a:rPr>
              <a:t> </a:t>
            </a:r>
            <a:br>
              <a:rPr lang="it-IT" sz="4400" dirty="0" smtClean="0">
                <a:latin typeface="Corbel" pitchFamily="34" charset="0"/>
              </a:rPr>
            </a:b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xmlns="" val="290979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0" y="548680"/>
            <a:ext cx="9144000" cy="1200329"/>
          </a:xfrm>
          <a:prstGeom prst="rect">
            <a:avLst/>
          </a:prstGeom>
          <a:solidFill>
            <a:srgbClr val="CC99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7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Corbel" pitchFamily="34" charset="0"/>
                <a:cs typeface="Consolas" pitchFamily="49" charset="0"/>
              </a:rPr>
              <a:t>FORMAZIONE</a:t>
            </a:r>
          </a:p>
        </p:txBody>
      </p:sp>
      <p:sp>
        <p:nvSpPr>
          <p:cNvPr id="4" name="Rettangolo 3"/>
          <p:cNvSpPr/>
          <p:nvPr/>
        </p:nvSpPr>
        <p:spPr>
          <a:xfrm>
            <a:off x="2051720" y="6237312"/>
            <a:ext cx="4824536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it-IT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66"/>
                </a:solidFill>
              </a:rPr>
              <a:t> </a:t>
            </a:r>
            <a:r>
              <a:rPr lang="it-IT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2">
                    <a:lumMod val="10000"/>
                  </a:schemeClr>
                </a:solidFill>
              </a:rPr>
              <a:t>Marzo/Maggio 2013</a:t>
            </a:r>
            <a:endParaRPr lang="it-IT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8892480" cy="6858000"/>
          </a:xfrm>
          <a:prstGeom prst="rect">
            <a:avLst/>
          </a:prstGeom>
          <a:solidFill>
            <a:srgbClr val="CC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592538" y="384282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it-IT" sz="4400" dirty="0" smtClean="0">
              <a:latin typeface="Corbel" pitchFamily="34" charset="0"/>
            </a:endParaRPr>
          </a:p>
          <a:p>
            <a:r>
              <a:rPr lang="it-IT" sz="4400" dirty="0" smtClean="0">
                <a:solidFill>
                  <a:schemeClr val="tx1"/>
                </a:solidFill>
                <a:latin typeface="Corbel" pitchFamily="34" charset="0"/>
              </a:rPr>
              <a:t>Con la collaborazione del Centro </a:t>
            </a:r>
            <a:r>
              <a:rPr lang="it-IT" sz="4400" dirty="0" err="1" smtClean="0">
                <a:solidFill>
                  <a:schemeClr val="tx1"/>
                </a:solidFill>
                <a:latin typeface="Corbel" pitchFamily="34" charset="0"/>
              </a:rPr>
              <a:t>Psico</a:t>
            </a:r>
            <a:r>
              <a:rPr lang="it-IT" sz="4400" dirty="0" smtClean="0">
                <a:solidFill>
                  <a:schemeClr val="tx1"/>
                </a:solidFill>
                <a:latin typeface="Corbel" pitchFamily="34" charset="0"/>
              </a:rPr>
              <a:t> pedagogico per la pace e la gestione dei conflitti  20  insegnanti della scuola dell’infanzia e della scuola primaria  hanno partecipato al corso dal titolo </a:t>
            </a:r>
          </a:p>
          <a:p>
            <a:r>
              <a:rPr lang="it-IT" sz="4400" dirty="0" smtClean="0">
                <a:latin typeface="Corbel" pitchFamily="34" charset="0"/>
              </a:rPr>
              <a:t> </a:t>
            </a:r>
            <a:br>
              <a:rPr lang="it-IT" sz="4400" dirty="0" smtClean="0">
                <a:latin typeface="Corbel" pitchFamily="34" charset="0"/>
              </a:rPr>
            </a:b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r>
              <a:rPr lang="it-IT" sz="4400" dirty="0" smtClean="0">
                <a:latin typeface="Corbel" pitchFamily="34" charset="0"/>
              </a:rPr>
              <a:t/>
            </a:r>
            <a:br>
              <a:rPr lang="it-IT" sz="4400" dirty="0" smtClean="0">
                <a:latin typeface="Corbel" pitchFamily="34" charset="0"/>
              </a:rPr>
            </a:b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xmlns="" val="5601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0" y="-87158"/>
            <a:ext cx="8892480" cy="6945157"/>
          </a:xfrm>
          <a:prstGeom prst="rect">
            <a:avLst/>
          </a:prstGeom>
          <a:solidFill>
            <a:srgbClr val="CC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971600" y="2967335"/>
            <a:ext cx="6912768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9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LITIGARE</a:t>
            </a:r>
            <a:r>
              <a:rPr lang="it-IT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 </a:t>
            </a:r>
            <a:r>
              <a:rPr lang="it-IT" sz="9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FA BENE.</a:t>
            </a:r>
            <a:endParaRPr lang="it-IT" sz="9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40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mposito">
  <a:themeElements>
    <a:clrScheme name="Composito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761</TotalTime>
  <Words>272</Words>
  <Application>Microsoft Office PowerPoint</Application>
  <PresentationFormat>Presentazione su schermo (4:3)</PresentationFormat>
  <Paragraphs>63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0" baseType="lpstr">
      <vt:lpstr>Composito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Fam.Siviero</dc:creator>
  <cp:lastModifiedBy>cinzia</cp:lastModifiedBy>
  <cp:revision>72</cp:revision>
  <dcterms:created xsi:type="dcterms:W3CDTF">2013-05-29T18:54:11Z</dcterms:created>
  <dcterms:modified xsi:type="dcterms:W3CDTF">2013-06-01T06:47:08Z</dcterms:modified>
</cp:coreProperties>
</file>